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notesMasterIdLst>
    <p:notesMasterId r:id="rId24"/>
  </p:notesMasterIdLst>
  <p:handoutMasterIdLst>
    <p:handoutMasterId r:id="rId25"/>
  </p:handoutMasterIdLst>
  <p:sldIdLst>
    <p:sldId id="584" r:id="rId2"/>
    <p:sldId id="420" r:id="rId3"/>
    <p:sldId id="421" r:id="rId4"/>
    <p:sldId id="422" r:id="rId5"/>
    <p:sldId id="423" r:id="rId6"/>
    <p:sldId id="424" r:id="rId7"/>
    <p:sldId id="586" r:id="rId8"/>
    <p:sldId id="585" r:id="rId9"/>
    <p:sldId id="587" r:id="rId10"/>
    <p:sldId id="568" r:id="rId11"/>
    <p:sldId id="569" r:id="rId12"/>
    <p:sldId id="570" r:id="rId13"/>
    <p:sldId id="571" r:id="rId14"/>
    <p:sldId id="572" r:id="rId15"/>
    <p:sldId id="574" r:id="rId16"/>
    <p:sldId id="575" r:id="rId17"/>
    <p:sldId id="576" r:id="rId18"/>
    <p:sldId id="577" r:id="rId19"/>
    <p:sldId id="578" r:id="rId20"/>
    <p:sldId id="579" r:id="rId21"/>
    <p:sldId id="580" r:id="rId22"/>
    <p:sldId id="581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handoutView">
  <p:normalViewPr showOutlineIcons="0" horzBarState="maximized">
    <p:restoredLeft sz="15074" autoAdjust="0"/>
    <p:restoredTop sz="94660" autoAdjust="0"/>
  </p:normalViewPr>
  <p:slideViewPr>
    <p:cSldViewPr snapToGrid="0" snapToObjects="1">
      <p:cViewPr>
        <p:scale>
          <a:sx n="120" d="100"/>
          <a:sy n="120" d="100"/>
        </p:scale>
        <p:origin x="36" y="42"/>
      </p:cViewPr>
      <p:guideLst>
        <p:guide orient="horz" pos="1915"/>
        <p:guide pos="2880"/>
      </p:guideLst>
    </p:cSldViewPr>
  </p:slideViewPr>
  <p:outlineViewPr>
    <p:cViewPr>
      <p:scale>
        <a:sx n="33" d="100"/>
        <a:sy n="33" d="100"/>
      </p:scale>
      <p:origin x="0" y="273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512"/>
    </p:cViewPr>
  </p:sorterViewPr>
  <p:notesViewPr>
    <p:cSldViewPr snapToGrid="0" snapToObjects="1">
      <p:cViewPr varScale="1">
        <p:scale>
          <a:sx n="65" d="100"/>
          <a:sy n="65" d="100"/>
        </p:scale>
        <p:origin x="-270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-1" y="0"/>
            <a:ext cx="3884614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Effective Funding Applications and Financial Planning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November 2019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Liam Scollan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13253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5DEFB-BE4D-CF44-9F91-B2802751F414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735D7-05B8-3F42-93FD-458BABAA7E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7104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735D7-05B8-3F42-93FD-458BABAA7E41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wheel.ie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 descr="WHE_Primary Logo_Landscape_REV_RGB_LoRes.png">
            <a:extLst>
              <a:ext uri="{FF2B5EF4-FFF2-40B4-BE49-F238E27FC236}">
                <a16:creationId xmlns:a16="http://schemas.microsoft.com/office/drawing/2014/main" xmlns="" id="{68472BA4-88AA-42CD-A42F-ECBBD5E71A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57200" y="2455333"/>
            <a:ext cx="400473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919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81127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611683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0982517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47189447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2010119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466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540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1376" y="1946097"/>
            <a:ext cx="2816811" cy="110251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2699" y="3542656"/>
            <a:ext cx="2815488" cy="1314450"/>
          </a:xfrm>
        </p:spPr>
        <p:txBody>
          <a:bodyPr/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pic>
        <p:nvPicPr>
          <p:cNvPr id="16" name="Picture 15" descr="WHE_Primary Logo_Landscape_REV_RGB_LoRes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57200" y="2455333"/>
            <a:ext cx="4004734" cy="838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tandardPg1 copy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" y="0"/>
            <a:ext cx="9143990" cy="4045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998133"/>
            <a:ext cx="5003800" cy="2870334"/>
          </a:xfrm>
        </p:spPr>
        <p:txBody>
          <a:bodyPr/>
          <a:lstStyle>
            <a:lvl4pPr marL="58500" indent="-342900">
              <a:buFont typeface="Wingdings" charset="2"/>
              <a:buAutoNum type="arabicPlain"/>
              <a:defRPr/>
            </a:lvl4pPr>
          </a:lstStyle>
          <a:p>
            <a:pPr lvl="3"/>
            <a:r>
              <a:rPr lang="ga-IE" dirty="0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Event Title</a:t>
            </a:r>
          </a:p>
        </p:txBody>
      </p:sp>
      <p:pic>
        <p:nvPicPr>
          <p:cNvPr id="11" name="Picture 10" descr="AGENDA TEXT copy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5600" y="881173"/>
            <a:ext cx="4377267" cy="826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8334" y="1946097"/>
            <a:ext cx="3327399" cy="110251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8334" y="3175000"/>
            <a:ext cx="3327399" cy="1314450"/>
          </a:xfrm>
        </p:spPr>
        <p:txBody>
          <a:bodyPr/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StandardPg1 copy.png">
            <a:extLst>
              <a:ext uri="{FF2B5EF4-FFF2-40B4-BE49-F238E27FC236}">
                <a16:creationId xmlns:a16="http://schemas.microsoft.com/office/drawing/2014/main" xmlns="" id="{16D48F2A-16D3-4D8E-8293-93B5BDD167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40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0831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tandardPg1 copy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4045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Event Title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78933"/>
            <a:ext cx="8229600" cy="558139"/>
          </a:xfrm>
        </p:spPr>
        <p:txBody>
          <a:bodyPr/>
          <a:lstStyle>
            <a:lvl1pPr>
              <a:lnSpc>
                <a:spcPts val="2200"/>
              </a:lnSpc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8334" y="1946097"/>
            <a:ext cx="5063066" cy="1102519"/>
          </a:xfrm>
        </p:spPr>
        <p:txBody>
          <a:bodyPr/>
          <a:lstStyle>
            <a:lvl1pPr>
              <a:lnSpc>
                <a:spcPts val="56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8334" y="3502025"/>
            <a:ext cx="3327399" cy="1314450"/>
          </a:xfrm>
        </p:spPr>
        <p:txBody>
          <a:bodyPr/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pic>
        <p:nvPicPr>
          <p:cNvPr id="16" name="Picture 15" descr="WHE_Primary Logo_Landscape_REV_RGB_LoRes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57200" y="2455333"/>
            <a:ext cx="4004734" cy="838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029199" y="2793537"/>
            <a:ext cx="2700867" cy="16619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Cambria"/>
                <a:cs typeface="Cambria"/>
              </a:rPr>
              <a:t>48 Fleet Street</a:t>
            </a:r>
          </a:p>
          <a:p>
            <a:r>
              <a:rPr lang="en-US" sz="1200" dirty="0">
                <a:solidFill>
                  <a:srgbClr val="FFFFFF"/>
                </a:solidFill>
                <a:latin typeface="Cambria"/>
                <a:cs typeface="Cambria"/>
              </a:rPr>
              <a:t>Dublin 2, D02 T883</a:t>
            </a:r>
          </a:p>
          <a:p>
            <a:endParaRPr lang="en-US" sz="1200" dirty="0">
              <a:solidFill>
                <a:srgbClr val="FFFFFF"/>
              </a:solidFill>
              <a:latin typeface="Cambria"/>
              <a:cs typeface="Cambria"/>
            </a:endParaRPr>
          </a:p>
          <a:p>
            <a:r>
              <a:rPr lang="en-US" sz="1200" dirty="0">
                <a:solidFill>
                  <a:srgbClr val="FFFFFF"/>
                </a:solidFill>
                <a:latin typeface="Cambria"/>
                <a:cs typeface="Cambria"/>
              </a:rPr>
              <a:t>+353 (0) 1 454 8727</a:t>
            </a:r>
          </a:p>
          <a:p>
            <a:r>
              <a:rPr lang="en-US" sz="1200" dirty="0">
                <a:solidFill>
                  <a:srgbClr val="FFFFFF"/>
                </a:solidFill>
                <a:latin typeface="Cambria"/>
                <a:cs typeface="Cambria"/>
                <a:hlinkClick r:id="rId4"/>
              </a:rPr>
              <a:t>info@wheel.ie</a:t>
            </a:r>
            <a:endParaRPr lang="en-US" sz="1200" dirty="0">
              <a:solidFill>
                <a:srgbClr val="FFFFFF"/>
              </a:solidFill>
              <a:latin typeface="Cambria"/>
              <a:cs typeface="Cambria"/>
            </a:endParaRPr>
          </a:p>
          <a:p>
            <a:endParaRPr lang="en-US" sz="1200" dirty="0">
              <a:solidFill>
                <a:srgbClr val="FFFFFF"/>
              </a:solidFill>
              <a:latin typeface="Cambria"/>
              <a:cs typeface="Cambria"/>
            </a:endParaRPr>
          </a:p>
          <a:p>
            <a:r>
              <a:rPr lang="en-US" sz="1200" dirty="0">
                <a:solidFill>
                  <a:srgbClr val="FFFFFF"/>
                </a:solidFill>
                <a:latin typeface="Cambria"/>
                <a:cs typeface="Cambria"/>
              </a:rPr>
              <a:t>@The_Wheel_IRL</a:t>
            </a:r>
          </a:p>
          <a:p>
            <a:r>
              <a:rPr lang="en-US" sz="1200" dirty="0">
                <a:solidFill>
                  <a:srgbClr val="FFFFFF"/>
                </a:solidFill>
                <a:latin typeface="Cambria"/>
                <a:cs typeface="Cambria"/>
              </a:rPr>
              <a:t>Facebook.com/TheWheelIreland/</a:t>
            </a:r>
          </a:p>
          <a:p>
            <a:endParaRPr lang="en-US" sz="1200" dirty="0">
              <a:solidFill>
                <a:srgbClr val="FFFFFF"/>
              </a:solidFill>
              <a:latin typeface="Cambria"/>
              <a:cs typeface="Cambria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29200" y="2650065"/>
            <a:ext cx="2243667" cy="15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5029200" y="3291945"/>
            <a:ext cx="2243667" cy="15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5029200" y="3826933"/>
            <a:ext cx="2243667" cy="15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606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201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950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47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2003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3015-0B8F-A244-A784-AB219FECBC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165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Event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996421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gi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Event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EDB5AA4A-294A-274D-B37D-A5E4A48C984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4" descr="Image result for bank of ireland logo">
            <a:extLst>
              <a:ext uri="{FF2B5EF4-FFF2-40B4-BE49-F238E27FC236}">
                <a16:creationId xmlns:a16="http://schemas.microsoft.com/office/drawing/2014/main" xmlns="" id="{ED3A7DAE-06E8-495A-AE06-0B48B36A047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13" t="36022" r="6817" b="38526"/>
          <a:stretch/>
        </p:blipFill>
        <p:spPr bwMode="auto">
          <a:xfrm>
            <a:off x="6913695" y="42239"/>
            <a:ext cx="2116476" cy="31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93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649" r:id="rId17"/>
    <p:sldLayoutId id="2147483669" r:id="rId18"/>
    <p:sldLayoutId id="2147483662" r:id="rId19"/>
    <p:sldLayoutId id="2147483650" r:id="rId20"/>
    <p:sldLayoutId id="2147483670" r:id="rId21"/>
    <p:sldLayoutId id="2147483671" r:id="rId22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eitrimppn.ie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www.internationalfundforireland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eitrimcoco.ie/" TargetMode="External"/><Relationship Id="rId11" Type="http://schemas.openxmlformats.org/officeDocument/2006/relationships/hyperlink" Target="https://www.seupb.eu/" TargetMode="External"/><Relationship Id="rId5" Type="http://schemas.openxmlformats.org/officeDocument/2006/relationships/hyperlink" Target="https://www.gov.ie/en/organisation/department-of-rural-and-community-development/" TargetMode="External"/><Relationship Id="rId10" Type="http://schemas.openxmlformats.org/officeDocument/2006/relationships/hyperlink" Target="https://www.seai.ie/" TargetMode="External"/><Relationship Id="rId4" Type="http://schemas.openxmlformats.org/officeDocument/2006/relationships/hyperlink" Target="http://www.failteireland.ie/" TargetMode="External"/><Relationship Id="rId9" Type="http://schemas.openxmlformats.org/officeDocument/2006/relationships/hyperlink" Target="https://www.pobal.i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1026E1-E604-4EA1-BE53-8008A53B3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/>
            </a:r>
            <a:br>
              <a:rPr lang="en-IE" dirty="0"/>
            </a:br>
            <a:r>
              <a:rPr lang="en-IE" dirty="0"/>
              <a:t>sources of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F7707C-BCEA-4129-80DE-7DF4540FA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493" y="1746725"/>
            <a:ext cx="7202456" cy="258796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IE" b="1" dirty="0"/>
              <a:t>An overview</a:t>
            </a:r>
          </a:p>
          <a:p>
            <a:r>
              <a:rPr lang="en-IE" b="1" dirty="0"/>
              <a:t>How to approach funding decisions:</a:t>
            </a:r>
          </a:p>
          <a:p>
            <a:pPr marL="0" indent="0">
              <a:buNone/>
            </a:pPr>
            <a:r>
              <a:rPr lang="en-IE" sz="1200" b="1" dirty="0"/>
              <a:t>   “A project leader  looking for a fund or ……  a fund follower looking for a project!”</a:t>
            </a:r>
          </a:p>
          <a:p>
            <a:r>
              <a:rPr lang="en-IE" b="1" dirty="0"/>
              <a:t>Where to find information</a:t>
            </a:r>
          </a:p>
          <a:p>
            <a:r>
              <a:rPr lang="en-IE" b="1" dirty="0"/>
              <a:t>How to approach applications</a:t>
            </a:r>
          </a:p>
          <a:p>
            <a:r>
              <a:rPr lang="en-IE" b="1" dirty="0"/>
              <a:t>Examples and Questions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5A6C24-FE13-46A9-A5A8-A220EB5B9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3122" y="4228774"/>
            <a:ext cx="4628452" cy="462320"/>
          </a:xfrm>
        </p:spPr>
        <p:txBody>
          <a:bodyPr/>
          <a:lstStyle/>
          <a:p>
            <a:r>
              <a:rPr lang="en-US" sz="1400" b="1" dirty="0">
                <a:solidFill>
                  <a:schemeClr val="accent4">
                    <a:lumMod val="50000"/>
                  </a:schemeClr>
                </a:solidFill>
              </a:rPr>
              <a:t>Liam Scollan</a:t>
            </a:r>
          </a:p>
        </p:txBody>
      </p:sp>
    </p:spTree>
    <p:extLst>
      <p:ext uri="{BB962C8B-B14F-4D97-AF65-F5344CB8AC3E}">
        <p14:creationId xmlns:p14="http://schemas.microsoft.com/office/powerpoint/2010/main" xmlns="" val="24141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WRITING applications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772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1600" dirty="0">
                <a:solidFill>
                  <a:schemeClr val="tx1"/>
                </a:solidFill>
              </a:rPr>
              <a:t>Free Form Applications</a:t>
            </a:r>
          </a:p>
          <a:p>
            <a:r>
              <a:rPr lang="en-IE" sz="1600" dirty="0">
                <a:solidFill>
                  <a:schemeClr val="tx1"/>
                </a:solidFill>
              </a:rPr>
              <a:t>Form Applications</a:t>
            </a:r>
          </a:p>
        </p:txBody>
      </p:sp>
      <p:pic>
        <p:nvPicPr>
          <p:cNvPr id="3074" name="Picture 2" descr="Image result for application form carto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64430" y="820920"/>
            <a:ext cx="3740727" cy="385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5000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73995"/>
            <a:ext cx="4971011" cy="339447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900" dirty="0">
                <a:solidFill>
                  <a:schemeClr val="tx1"/>
                </a:solidFill>
              </a:rPr>
              <a:t>Research; Who supports your area of work? </a:t>
            </a:r>
            <a:r>
              <a:rPr lang="en-IE" sz="1200" dirty="0">
                <a:solidFill>
                  <a:schemeClr val="tx1"/>
                </a:solidFill>
              </a:rPr>
              <a:t>[Dept, Agency, EU, Company, Foundation]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700" dirty="0">
                <a:solidFill>
                  <a:schemeClr val="tx1"/>
                </a:solidFill>
              </a:rPr>
              <a:t>Research the funder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700" dirty="0">
                <a:solidFill>
                  <a:schemeClr val="tx1"/>
                </a:solidFill>
              </a:rPr>
              <a:t>Check &amp; confirm eligibility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700" dirty="0">
                <a:solidFill>
                  <a:schemeClr val="tx1"/>
                </a:solidFill>
              </a:rPr>
              <a:t>Choose the appropriate writing style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700" dirty="0">
                <a:solidFill>
                  <a:schemeClr val="tx1"/>
                </a:solidFill>
              </a:rPr>
              <a:t>Prepare your projects reference material</a:t>
            </a:r>
          </a:p>
          <a:p>
            <a:pPr marL="449263" lvl="1" indent="-449263">
              <a:lnSpc>
                <a:spcPct val="120000"/>
              </a:lnSpc>
              <a:buNone/>
              <a:tabLst>
                <a:tab pos="449263" algn="l"/>
              </a:tabLst>
            </a:pPr>
            <a:r>
              <a:rPr lang="en-IE" sz="850" dirty="0">
                <a:solidFill>
                  <a:schemeClr val="tx1"/>
                </a:solidFill>
              </a:rPr>
              <a:t>		</a:t>
            </a:r>
            <a:r>
              <a:rPr lang="en-IE" sz="1100" dirty="0">
                <a:solidFill>
                  <a:schemeClr val="tx1"/>
                </a:solidFill>
              </a:rPr>
              <a:t>(Annual report and accounts, project plan, project budget, Job specs, Evidence need etc)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600" dirty="0">
                <a:solidFill>
                  <a:schemeClr val="tx1"/>
                </a:solidFill>
              </a:rPr>
              <a:t>Check Forms &amp; Guidelines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IE" sz="1600" dirty="0">
                <a:solidFill>
                  <a:schemeClr val="tx1"/>
                </a:solidFill>
              </a:rPr>
              <a:t>Recruit Help</a:t>
            </a:r>
          </a:p>
          <a:p>
            <a:pPr marL="449263" indent="-449263">
              <a:lnSpc>
                <a:spcPct val="120000"/>
              </a:lnSpc>
              <a:buNone/>
              <a:tabLst>
                <a:tab pos="449263" algn="l"/>
              </a:tabLst>
            </a:pPr>
            <a:r>
              <a:rPr lang="en-IE" sz="1050" dirty="0">
                <a:solidFill>
                  <a:schemeClr val="tx1"/>
                </a:solidFill>
              </a:rPr>
              <a:t>		(Finance/Treasurer for budget, People to proof and edit, others working on the project)</a:t>
            </a:r>
          </a:p>
        </p:txBody>
      </p:sp>
      <p:pic>
        <p:nvPicPr>
          <p:cNvPr id="4098" name="Picture 2" descr="Image result for enjoying hannibal isn't really a sufficient reason to become a docto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60966" y="1149735"/>
            <a:ext cx="3101051" cy="295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970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IE" sz="2000" b="1" dirty="0">
                <a:solidFill>
                  <a:schemeClr val="tx1"/>
                </a:solidFill>
              </a:rPr>
              <a:t>Schedule Time</a:t>
            </a:r>
          </a:p>
          <a:p>
            <a:r>
              <a:rPr lang="en-IE" sz="1600" dirty="0">
                <a:solidFill>
                  <a:schemeClr val="tx1"/>
                </a:solidFill>
              </a:rPr>
              <a:t>Session 1: Collect information and details, contact info</a:t>
            </a:r>
          </a:p>
          <a:p>
            <a:r>
              <a:rPr lang="en-IE" sz="1600" dirty="0">
                <a:solidFill>
                  <a:schemeClr val="tx1"/>
                </a:solidFill>
              </a:rPr>
              <a:t>Session 2: Aims, Objectives, Activities, Outcomes etc</a:t>
            </a:r>
          </a:p>
          <a:p>
            <a:r>
              <a:rPr lang="en-IE" sz="1600" dirty="0">
                <a:solidFill>
                  <a:schemeClr val="tx1"/>
                </a:solidFill>
              </a:rPr>
              <a:t>Session 3: Project Budget</a:t>
            </a:r>
          </a:p>
          <a:p>
            <a:endParaRPr lang="en-IE" sz="2000" dirty="0">
              <a:solidFill>
                <a:schemeClr val="tx1"/>
              </a:solidFill>
            </a:endParaRPr>
          </a:p>
          <a:p>
            <a:pPr indent="0">
              <a:buNone/>
            </a:pPr>
            <a:r>
              <a:rPr lang="en-IE" sz="2000" b="1" dirty="0">
                <a:solidFill>
                  <a:schemeClr val="tx1"/>
                </a:solidFill>
              </a:rPr>
              <a:t>Assess The Form</a:t>
            </a:r>
          </a:p>
          <a:p>
            <a:r>
              <a:rPr lang="en-IE" sz="1600" dirty="0">
                <a:solidFill>
                  <a:schemeClr val="tx1"/>
                </a:solidFill>
              </a:rPr>
              <a:t>What is the funder looking for?</a:t>
            </a:r>
          </a:p>
          <a:p>
            <a:r>
              <a:rPr lang="en-IE" sz="1600" dirty="0">
                <a:solidFill>
                  <a:schemeClr val="tx1"/>
                </a:solidFill>
              </a:rPr>
              <a:t>Have you answered their requirements correctly and succinctly?</a:t>
            </a:r>
          </a:p>
          <a:p>
            <a:r>
              <a:rPr lang="en-IE" sz="1600" dirty="0">
                <a:solidFill>
                  <a:schemeClr val="tx1"/>
                </a:solidFill>
              </a:rPr>
              <a:t>Any doubts; seek clarification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772832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Common Questions To Expect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0">
              <a:lnSpc>
                <a:spcPct val="120000"/>
              </a:lnSpc>
              <a:buNone/>
            </a:pPr>
            <a:r>
              <a:rPr lang="en-IE" sz="2000" b="1" dirty="0">
                <a:solidFill>
                  <a:schemeClr val="tx1"/>
                </a:solidFill>
              </a:rPr>
              <a:t>Your Contact Details</a:t>
            </a:r>
          </a:p>
          <a:p>
            <a:pPr>
              <a:lnSpc>
                <a:spcPct val="120000"/>
              </a:lnSpc>
            </a:pPr>
            <a:r>
              <a:rPr lang="en-IE" sz="1600" dirty="0">
                <a:solidFill>
                  <a:schemeClr val="tx1"/>
                </a:solidFill>
              </a:rPr>
              <a:t>Address, email and telephone, Staff, volunteers, CHY/Legal status, Account details, turnover</a:t>
            </a:r>
          </a:p>
          <a:p>
            <a:pPr indent="0">
              <a:lnSpc>
                <a:spcPct val="120000"/>
              </a:lnSpc>
              <a:buNone/>
            </a:pPr>
            <a:endParaRPr lang="en-IE" sz="800" dirty="0">
              <a:solidFill>
                <a:schemeClr val="tx1"/>
              </a:solidFill>
            </a:endParaRPr>
          </a:p>
          <a:p>
            <a:pPr indent="0">
              <a:lnSpc>
                <a:spcPct val="120000"/>
              </a:lnSpc>
              <a:buNone/>
            </a:pPr>
            <a:r>
              <a:rPr lang="en-IE" sz="2000" b="1" dirty="0">
                <a:solidFill>
                  <a:schemeClr val="tx1"/>
                </a:solidFill>
              </a:rPr>
              <a:t>Aims &amp; Objectives of your organisation</a:t>
            </a:r>
          </a:p>
          <a:p>
            <a:pPr>
              <a:lnSpc>
                <a:spcPct val="120000"/>
              </a:lnSpc>
            </a:pPr>
            <a:r>
              <a:rPr lang="en-IE" sz="1600" dirty="0">
                <a:solidFill>
                  <a:schemeClr val="tx1"/>
                </a:solidFill>
              </a:rPr>
              <a:t>Vision, mission, values, reason for existing</a:t>
            </a:r>
          </a:p>
          <a:p>
            <a:pPr indent="0">
              <a:lnSpc>
                <a:spcPct val="120000"/>
              </a:lnSpc>
              <a:buNone/>
            </a:pPr>
            <a:endParaRPr lang="en-IE" sz="800" dirty="0">
              <a:solidFill>
                <a:schemeClr val="tx1"/>
              </a:solidFill>
            </a:endParaRPr>
          </a:p>
          <a:p>
            <a:pPr indent="0">
              <a:lnSpc>
                <a:spcPct val="120000"/>
              </a:lnSpc>
              <a:buNone/>
            </a:pPr>
            <a:r>
              <a:rPr lang="en-IE" sz="2000" b="1" dirty="0">
                <a:solidFill>
                  <a:schemeClr val="tx1"/>
                </a:solidFill>
              </a:rPr>
              <a:t>Background &amp; History of your organisation</a:t>
            </a:r>
          </a:p>
          <a:p>
            <a:pPr>
              <a:lnSpc>
                <a:spcPct val="120000"/>
              </a:lnSpc>
            </a:pPr>
            <a:r>
              <a:rPr lang="en-IE" sz="1600" dirty="0">
                <a:solidFill>
                  <a:schemeClr val="tx1"/>
                </a:solidFill>
              </a:rPr>
              <a:t>Proof of capacity to deliver, proven track record</a:t>
            </a:r>
          </a:p>
          <a:p>
            <a:pPr indent="0">
              <a:lnSpc>
                <a:spcPct val="120000"/>
              </a:lnSpc>
              <a:buNone/>
            </a:pPr>
            <a:endParaRPr lang="en-IE" sz="800" dirty="0">
              <a:solidFill>
                <a:schemeClr val="tx1"/>
              </a:solidFill>
            </a:endParaRPr>
          </a:p>
          <a:p>
            <a:pPr indent="0">
              <a:lnSpc>
                <a:spcPct val="120000"/>
              </a:lnSpc>
              <a:buNone/>
            </a:pPr>
            <a:r>
              <a:rPr lang="en-IE" sz="2000" b="1" dirty="0">
                <a:solidFill>
                  <a:schemeClr val="tx1"/>
                </a:solidFill>
              </a:rPr>
              <a:t>Activities your organisation engages in</a:t>
            </a:r>
          </a:p>
          <a:p>
            <a:pPr marL="342900" indent="-342900">
              <a:lnSpc>
                <a:spcPct val="120000"/>
              </a:lnSpc>
            </a:pPr>
            <a:r>
              <a:rPr lang="en-IE" sz="1600" dirty="0">
                <a:solidFill>
                  <a:schemeClr val="tx1"/>
                </a:solidFill>
              </a:rPr>
              <a:t>What are your main activities, who does them, who do you help, evidence of impact (N.B.)</a:t>
            </a:r>
          </a:p>
        </p:txBody>
      </p:sp>
    </p:spTree>
    <p:extLst>
      <p:ext uri="{BB962C8B-B14F-4D97-AF65-F5344CB8AC3E}">
        <p14:creationId xmlns:p14="http://schemas.microsoft.com/office/powerpoint/2010/main" xmlns="" val="1768848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Free Form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108953"/>
            <a:ext cx="4063999" cy="3871609"/>
          </a:xfrm>
        </p:spPr>
        <p:txBody>
          <a:bodyPr>
            <a:normAutofit fontScale="47500" lnSpcReduction="20000"/>
          </a:bodyPr>
          <a:lstStyle/>
          <a:p>
            <a:pPr indent="0">
              <a:lnSpc>
                <a:spcPct val="120000"/>
              </a:lnSpc>
              <a:buNone/>
            </a:pPr>
            <a:r>
              <a:rPr lang="en-IE" sz="2900" b="1" dirty="0">
                <a:solidFill>
                  <a:schemeClr val="tx1"/>
                </a:solidFill>
                <a:latin typeface="Cambria" panose="02040503050406030204" pitchFamily="18" charset="0"/>
              </a:rPr>
              <a:t>Covering Letter</a:t>
            </a:r>
          </a:p>
          <a:p>
            <a:pPr marL="342900" indent="-342900">
              <a:lnSpc>
                <a:spcPct val="120000"/>
              </a:lnSpc>
            </a:pPr>
            <a:r>
              <a:rPr lang="en-IE" sz="2900" dirty="0">
                <a:solidFill>
                  <a:schemeClr val="tx1"/>
                </a:solidFill>
                <a:latin typeface="Cambria" panose="02040503050406030204" pitchFamily="18" charset="0"/>
              </a:rPr>
              <a:t>Brief outline of the who, what how, where, when and why</a:t>
            </a:r>
          </a:p>
          <a:p>
            <a:pPr indent="0">
              <a:lnSpc>
                <a:spcPct val="120000"/>
              </a:lnSpc>
              <a:buNone/>
            </a:pPr>
            <a:r>
              <a:rPr lang="en-IE" sz="2900" b="1" dirty="0">
                <a:solidFill>
                  <a:schemeClr val="tx1"/>
                </a:solidFill>
                <a:latin typeface="Cambria" panose="02040503050406030204" pitchFamily="18" charset="0"/>
              </a:rPr>
              <a:t>Main Application (2 paragraphs)</a:t>
            </a:r>
          </a:p>
          <a:p>
            <a:pPr marL="342900" indent="-342900">
              <a:lnSpc>
                <a:spcPct val="120000"/>
              </a:lnSpc>
            </a:pPr>
            <a:r>
              <a:rPr lang="en-IE" sz="2900" dirty="0">
                <a:solidFill>
                  <a:schemeClr val="tx1"/>
                </a:solidFill>
                <a:latin typeface="Cambria" panose="02040503050406030204" pitchFamily="18" charset="0"/>
              </a:rPr>
              <a:t>Background to your work, history of org, aims &amp; objectives, vision mission &amp; values etc</a:t>
            </a:r>
          </a:p>
          <a:p>
            <a:pPr indent="0">
              <a:lnSpc>
                <a:spcPct val="120000"/>
              </a:lnSpc>
              <a:buNone/>
            </a:pPr>
            <a:r>
              <a:rPr lang="en-IE" sz="2900" b="1" dirty="0">
                <a:solidFill>
                  <a:schemeClr val="tx1"/>
                </a:solidFill>
                <a:latin typeface="Cambria" panose="02040503050406030204" pitchFamily="18" charset="0"/>
              </a:rPr>
              <a:t>Background to your area/client group </a:t>
            </a:r>
            <a:r>
              <a:rPr lang="en-IE" sz="2900" dirty="0">
                <a:solidFill>
                  <a:schemeClr val="tx1"/>
                </a:solidFill>
                <a:latin typeface="Cambria" panose="02040503050406030204" pitchFamily="18" charset="0"/>
              </a:rPr>
              <a:t>(2–3 paragraphs)</a:t>
            </a:r>
          </a:p>
          <a:p>
            <a:pPr marL="342900" indent="-342900">
              <a:lnSpc>
                <a:spcPct val="120000"/>
              </a:lnSpc>
            </a:pPr>
            <a:r>
              <a:rPr lang="en-IE" sz="2900" dirty="0">
                <a:solidFill>
                  <a:schemeClr val="tx1"/>
                </a:solidFill>
                <a:latin typeface="Cambria" panose="02040503050406030204" pitchFamily="18" charset="0"/>
              </a:rPr>
              <a:t>Identify problems, needs, who is doing what, what/who is succeeding</a:t>
            </a:r>
          </a:p>
          <a:p>
            <a:pPr indent="0">
              <a:lnSpc>
                <a:spcPct val="120000"/>
              </a:lnSpc>
              <a:buNone/>
            </a:pPr>
            <a:r>
              <a:rPr lang="en-IE" sz="2900" b="1" dirty="0">
                <a:solidFill>
                  <a:schemeClr val="tx1"/>
                </a:solidFill>
                <a:latin typeface="Cambria" panose="02040503050406030204" pitchFamily="18" charset="0"/>
              </a:rPr>
              <a:t>Project Rationale </a:t>
            </a:r>
            <a:r>
              <a:rPr lang="en-IE" sz="2900" dirty="0">
                <a:solidFill>
                  <a:schemeClr val="tx1"/>
                </a:solidFill>
                <a:latin typeface="Cambria" panose="02040503050406030204" pitchFamily="18" charset="0"/>
              </a:rPr>
              <a:t>(1 paragraph)</a:t>
            </a:r>
          </a:p>
          <a:p>
            <a:pPr marL="342900" indent="-342900">
              <a:lnSpc>
                <a:spcPct val="120000"/>
              </a:lnSpc>
            </a:pPr>
            <a:r>
              <a:rPr lang="en-IE" sz="2900" dirty="0">
                <a:solidFill>
                  <a:schemeClr val="tx1"/>
                </a:solidFill>
                <a:latin typeface="Cambria" panose="02040503050406030204" pitchFamily="18" charset="0"/>
              </a:rPr>
              <a:t>Why are you doing what you are doing and why this is the solution to the specified problem</a:t>
            </a:r>
          </a:p>
          <a:p>
            <a:pPr indent="0">
              <a:lnSpc>
                <a:spcPct val="120000"/>
              </a:lnSpc>
              <a:buNone/>
            </a:pP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3316" y="1369219"/>
            <a:ext cx="3802034" cy="3263504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ambria" panose="02040503050406030204" pitchFamily="18" charset="0"/>
              </a:rPr>
              <a:t>The Project (3–4 paragraphs)</a:t>
            </a:r>
          </a:p>
          <a:p>
            <a:r>
              <a:rPr lang="en-IE" sz="1600" dirty="0">
                <a:latin typeface="Cambria" panose="02040503050406030204" pitchFamily="18" charset="0"/>
              </a:rPr>
              <a:t>The name of the project, summarise the components, benefits, evidence base, evaluation</a:t>
            </a:r>
          </a:p>
          <a:p>
            <a:pPr marL="0" indent="0">
              <a:buNone/>
            </a:pPr>
            <a:r>
              <a:rPr lang="en-IE" sz="1600" b="1" dirty="0">
                <a:latin typeface="Cambria" panose="02040503050406030204" pitchFamily="18" charset="0"/>
              </a:rPr>
              <a:t>Budget</a:t>
            </a:r>
            <a:r>
              <a:rPr lang="en-IE" sz="1600" dirty="0">
                <a:latin typeface="Cambria" panose="02040503050406030204" pitchFamily="18" charset="0"/>
              </a:rPr>
              <a:t> (1–2 paragraphs + table)</a:t>
            </a:r>
          </a:p>
          <a:p>
            <a:r>
              <a:rPr lang="en-IE" sz="1600" dirty="0">
                <a:latin typeface="Cambria" panose="02040503050406030204" pitchFamily="18" charset="0"/>
              </a:rPr>
              <a:t>Breakdown of costs, include any ‘in kind donations</a:t>
            </a:r>
          </a:p>
          <a:p>
            <a:pPr marL="0" indent="0">
              <a:buNone/>
            </a:pPr>
            <a:r>
              <a:rPr lang="en-IE" sz="1600" b="1" dirty="0">
                <a:latin typeface="Cambria" panose="02040503050406030204" pitchFamily="18" charset="0"/>
              </a:rPr>
              <a:t>Grant Request</a:t>
            </a:r>
          </a:p>
          <a:p>
            <a:r>
              <a:rPr lang="en-IE" sz="1600" dirty="0">
                <a:latin typeface="Cambria" panose="02040503050406030204" pitchFamily="18" charset="0"/>
              </a:rPr>
              <a:t>How much are you requesting from the funder?</a:t>
            </a:r>
          </a:p>
          <a:p>
            <a:pPr marL="0" indent="0">
              <a:buNone/>
            </a:pPr>
            <a:r>
              <a:rPr lang="en-IE" sz="1600" b="1" dirty="0">
                <a:latin typeface="Cambria" panose="02040503050406030204" pitchFamily="18" charset="0"/>
              </a:rPr>
              <a:t>Enclosures</a:t>
            </a:r>
          </a:p>
          <a:p>
            <a:r>
              <a:rPr lang="en-IE" sz="1600" dirty="0">
                <a:latin typeface="Cambria" panose="02040503050406030204" pitchFamily="18" charset="0"/>
              </a:rPr>
              <a:t>Copies of constitution, annual accounts any supporting documentation only when requested</a:t>
            </a:r>
          </a:p>
          <a:p>
            <a:endParaRPr lang="en-IE" sz="195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IE" sz="21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0697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Form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157591"/>
            <a:ext cx="6447501" cy="3667328"/>
          </a:xfrm>
        </p:spPr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en-IE" sz="1800" dirty="0">
                <a:solidFill>
                  <a:schemeClr val="tx1"/>
                </a:solidFill>
              </a:rPr>
              <a:t>When filling out a grant application form always remember to do the following</a:t>
            </a:r>
            <a:r>
              <a:rPr lang="en-IE" sz="1800" dirty="0" smtClean="0">
                <a:solidFill>
                  <a:schemeClr val="tx1"/>
                </a:solidFill>
              </a:rPr>
              <a:t>:</a:t>
            </a:r>
          </a:p>
          <a:p>
            <a:pPr indent="0">
              <a:buNone/>
            </a:pPr>
            <a:endParaRPr lang="en-IE" sz="1800" dirty="0">
              <a:solidFill>
                <a:schemeClr val="tx1"/>
              </a:solidFill>
            </a:endParaRPr>
          </a:p>
          <a:p>
            <a:pPr marL="342900" lvl="1" indent="-342900">
              <a:buFont typeface="+mj-lt"/>
              <a:buAutoNum type="arabicPeriod"/>
            </a:pPr>
            <a:r>
              <a:rPr lang="en-IE" sz="1800" dirty="0">
                <a:solidFill>
                  <a:schemeClr val="tx1"/>
                </a:solidFill>
              </a:rPr>
              <a:t>Stick to the word count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IE" sz="1800" dirty="0">
                <a:solidFill>
                  <a:schemeClr val="tx1"/>
                </a:solidFill>
              </a:rPr>
              <a:t>Answer the question the section asks and that alone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IE" sz="1800" dirty="0">
                <a:solidFill>
                  <a:schemeClr val="tx1"/>
                </a:solidFill>
              </a:rPr>
              <a:t>Less is more, you don’t have to fill in the space just because it is there. The more succinct you can make your point the better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IE" sz="1800" dirty="0">
                <a:solidFill>
                  <a:schemeClr val="tx1"/>
                </a:solidFill>
              </a:rPr>
              <a:t>Think of the assessor having to mark/grade it. Make it easy for them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IE" sz="1800" dirty="0">
                <a:solidFill>
                  <a:schemeClr val="tx1"/>
                </a:solidFill>
              </a:rPr>
              <a:t>Avoid repetition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IE" sz="1800" dirty="0">
                <a:solidFill>
                  <a:schemeClr val="tx1"/>
                </a:solidFill>
              </a:rPr>
              <a:t>Some application forms don’t always match the assessment criteria. Clarify with grant maker in that instance but err on the side of what the assessor is looking for. </a:t>
            </a:r>
          </a:p>
        </p:txBody>
      </p:sp>
    </p:spTree>
    <p:extLst>
      <p:ext uri="{BB962C8B-B14F-4D97-AF65-F5344CB8AC3E}">
        <p14:creationId xmlns:p14="http://schemas.microsoft.com/office/powerpoint/2010/main" xmlns="" val="879557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Tips for Writing A Successful Funding Application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47828" y="1301212"/>
            <a:ext cx="2079736" cy="3729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536936" y="1301212"/>
            <a:ext cx="2206180" cy="3729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952489" y="1301212"/>
            <a:ext cx="1891906" cy="3729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053768" y="1301211"/>
            <a:ext cx="1762619" cy="3729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69763" y="1345385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2716" y="2928236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2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430293" y="1352934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3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414706" y="3549081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4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767069" y="1352934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5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767069" y="2861071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6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775564" y="3945988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7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57215" y="1354428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8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857215" y="2982685"/>
            <a:ext cx="196553" cy="19262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9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857215" y="3697588"/>
            <a:ext cx="223146" cy="26040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10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214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Tips for Writing A Successful Funding Application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380936" y="1201459"/>
            <a:ext cx="1901437" cy="1832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2880" y="1237319"/>
            <a:ext cx="2084378" cy="3693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446249" y="1201459"/>
            <a:ext cx="2001365" cy="2739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611490" y="1201459"/>
            <a:ext cx="2337762" cy="3693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446248" y="3941161"/>
            <a:ext cx="2001365" cy="1041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431134" y="3319451"/>
            <a:ext cx="1851239" cy="1611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val 14"/>
          <p:cNvSpPr/>
          <p:nvPr/>
        </p:nvSpPr>
        <p:spPr>
          <a:xfrm>
            <a:off x="-30362" y="1237319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11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-30362" y="3217691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12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-30362" y="4052918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13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148629" y="1201459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14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01242" y="3320116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15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233007" y="1116038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16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233007" y="2345303"/>
            <a:ext cx="262608" cy="263615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17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230726" y="3941161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18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409960" y="1116038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19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408472" y="1708444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20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408472" y="2626044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21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09960" y="3347143"/>
            <a:ext cx="262608" cy="3064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E" sz="1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22</a:t>
            </a:r>
            <a:endParaRPr lang="en-US" sz="11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478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/>
                </a:solidFill>
              </a:rPr>
              <a:t>Once You Submit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2800" indent="-457200">
              <a:buFont typeface="+mj-lt"/>
              <a:buAutoNum type="arabicPeriod"/>
            </a:pPr>
            <a:r>
              <a:rPr lang="en-IE" sz="1600" dirty="0">
                <a:solidFill>
                  <a:schemeClr val="tx1"/>
                </a:solidFill>
              </a:rPr>
              <a:t>Know what happens next</a:t>
            </a:r>
          </a:p>
          <a:p>
            <a:pPr marL="172800" indent="-457200">
              <a:buFont typeface="+mj-lt"/>
              <a:buAutoNum type="arabicPeriod"/>
            </a:pPr>
            <a:r>
              <a:rPr lang="en-IE" sz="1600" dirty="0">
                <a:solidFill>
                  <a:schemeClr val="tx1"/>
                </a:solidFill>
              </a:rPr>
              <a:t>Know how it is progressing</a:t>
            </a:r>
          </a:p>
          <a:p>
            <a:pPr marL="172800" indent="-457200">
              <a:buFont typeface="+mj-lt"/>
              <a:buAutoNum type="arabicPeriod"/>
            </a:pPr>
            <a:r>
              <a:rPr lang="en-IE" sz="1600" dirty="0">
                <a:solidFill>
                  <a:schemeClr val="tx1"/>
                </a:solidFill>
              </a:rPr>
              <a:t>Keep records of correspondence</a:t>
            </a:r>
          </a:p>
          <a:p>
            <a:pPr marL="172800" indent="-457200">
              <a:buFont typeface="+mj-lt"/>
              <a:buAutoNum type="arabicPeriod"/>
            </a:pPr>
            <a:r>
              <a:rPr lang="en-IE" sz="1600" dirty="0">
                <a:solidFill>
                  <a:schemeClr val="tx1"/>
                </a:solidFill>
              </a:rPr>
              <a:t>Make more applications</a:t>
            </a:r>
          </a:p>
          <a:p>
            <a:pPr marL="172800" indent="-457200">
              <a:buFont typeface="+mj-lt"/>
              <a:buAutoNum type="arabicPeriod"/>
            </a:pPr>
            <a:endParaRPr lang="en-IE" sz="1600" dirty="0">
              <a:solidFill>
                <a:schemeClr val="tx1"/>
              </a:solidFill>
            </a:endParaRPr>
          </a:p>
        </p:txBody>
      </p:sp>
      <p:pic>
        <p:nvPicPr>
          <p:cNvPr id="5122" name="Picture 2" descr="Image result for what next?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54056" y="1473995"/>
            <a:ext cx="4532744" cy="266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50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>
                    <a:lumMod val="50000"/>
                  </a:schemeClr>
                </a:solidFill>
              </a:rPr>
              <a:t>General Sources of Funding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1485900" y="1443146"/>
          <a:ext cx="6172200" cy="38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9334"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>
                          <a:solidFill>
                            <a:schemeClr val="tx1"/>
                          </a:solidFill>
                        </a:rPr>
                        <a:t>Donor</a:t>
                      </a:r>
                    </a:p>
                  </a:txBody>
                  <a:tcPr marL="68580" marR="68580" marT="34353" marB="3435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>
                          <a:solidFill>
                            <a:schemeClr val="tx1"/>
                          </a:solidFill>
                        </a:rPr>
                        <a:t>Funder</a:t>
                      </a:r>
                    </a:p>
                  </a:txBody>
                  <a:tcPr marL="68580" marR="68580" marT="34353" marB="3435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>
                          <a:solidFill>
                            <a:schemeClr val="tx1"/>
                          </a:solidFill>
                        </a:rPr>
                        <a:t>Purchaser</a:t>
                      </a:r>
                    </a:p>
                  </a:txBody>
                  <a:tcPr marL="68580" marR="68580" marT="34353" marB="3435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>
                          <a:solidFill>
                            <a:schemeClr val="tx1"/>
                          </a:solidFill>
                        </a:rPr>
                        <a:t>Consumer</a:t>
                      </a:r>
                    </a:p>
                  </a:txBody>
                  <a:tcPr marL="68580" marR="68580" marT="34353" marB="3435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2112169" y="1801524"/>
            <a:ext cx="313135" cy="338138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1350" dirty="0"/>
          </a:p>
        </p:txBody>
      </p:sp>
      <p:sp>
        <p:nvSpPr>
          <p:cNvPr id="6" name="Down Arrow 5"/>
          <p:cNvSpPr/>
          <p:nvPr/>
        </p:nvSpPr>
        <p:spPr>
          <a:xfrm>
            <a:off x="6781800" y="1801524"/>
            <a:ext cx="313135" cy="338138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1350" dirty="0"/>
          </a:p>
        </p:txBody>
      </p:sp>
      <p:sp>
        <p:nvSpPr>
          <p:cNvPr id="7" name="Down Arrow 6"/>
          <p:cNvSpPr/>
          <p:nvPr/>
        </p:nvSpPr>
        <p:spPr>
          <a:xfrm>
            <a:off x="5194697" y="1801524"/>
            <a:ext cx="313134" cy="338138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1350" dirty="0"/>
          </a:p>
        </p:txBody>
      </p:sp>
      <p:sp>
        <p:nvSpPr>
          <p:cNvPr id="8" name="Down Arrow 7"/>
          <p:cNvSpPr/>
          <p:nvPr/>
        </p:nvSpPr>
        <p:spPr>
          <a:xfrm>
            <a:off x="3640932" y="1801524"/>
            <a:ext cx="313135" cy="338138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135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498997" y="2312303"/>
          <a:ext cx="6146008" cy="1190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5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65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6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65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190625"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/>
                        <a:t>Gifts</a:t>
                      </a:r>
                    </a:p>
                  </a:txBody>
                  <a:tcPr marL="68571" marR="68571" marT="34307" marB="34307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/>
                        <a:t>Grants</a:t>
                      </a:r>
                    </a:p>
                  </a:txBody>
                  <a:tcPr marL="68571" marR="68571" marT="34307" marB="34307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/>
                        <a:t>Contracts</a:t>
                      </a:r>
                    </a:p>
                  </a:txBody>
                  <a:tcPr marL="68571" marR="68571" marT="34307" marB="34307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100" b="0" dirty="0"/>
                        <a:t>Open Market</a:t>
                      </a:r>
                    </a:p>
                  </a:txBody>
                  <a:tcPr marL="68571" marR="68571" marT="34307" marB="34307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0" name="Left-Right Arrow 9"/>
          <p:cNvSpPr/>
          <p:nvPr/>
        </p:nvSpPr>
        <p:spPr>
          <a:xfrm>
            <a:off x="1549004" y="3706525"/>
            <a:ext cx="6079331" cy="803672"/>
          </a:xfrm>
          <a:prstGeom prst="leftRightArrow">
            <a:avLst>
              <a:gd name="adj1" fmla="val 50000"/>
              <a:gd name="adj2" fmla="val 1809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tabLst>
                <a:tab pos="4436269" algn="r"/>
              </a:tabLst>
              <a:defRPr/>
            </a:pPr>
            <a:r>
              <a:rPr lang="en-IE" sz="1350" dirty="0"/>
              <a:t>ASKING	EARNING</a:t>
            </a: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1549003" y="4763799"/>
            <a:ext cx="453866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E" altLang="en-US" sz="1350" i="1" dirty="0" err="1" smtClean="0"/>
              <a:t>Courtsey</a:t>
            </a:r>
            <a:r>
              <a:rPr lang="en-IE" altLang="en-US" sz="1350" i="1" dirty="0" smtClean="0"/>
              <a:t> </a:t>
            </a:r>
            <a:r>
              <a:rPr lang="en-IE" altLang="en-US" sz="1350" i="1" dirty="0"/>
              <a:t>NCVO Sustainable Funding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AE37BE-8988-4980-A2F1-DAB5924E1689}"/>
              </a:ext>
            </a:extLst>
          </p:cNvPr>
          <p:cNvSpPr txBox="1"/>
          <p:nvPr/>
        </p:nvSpPr>
        <p:spPr>
          <a:xfrm>
            <a:off x="145279" y="102550"/>
            <a:ext cx="8238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xmlns="" val="18881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Success V Failure</a:t>
            </a:r>
          </a:p>
        </p:txBody>
      </p:sp>
    </p:spTree>
    <p:extLst>
      <p:ext uri="{BB962C8B-B14F-4D97-AF65-F5344CB8AC3E}">
        <p14:creationId xmlns:p14="http://schemas.microsoft.com/office/powerpoint/2010/main" xmlns="" val="2433948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fail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1"/>
          <a:stretch/>
        </p:blipFill>
        <p:spPr bwMode="auto">
          <a:xfrm>
            <a:off x="7216156" y="2455666"/>
            <a:ext cx="1853029" cy="143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6514" y="19710"/>
            <a:ext cx="6447501" cy="496111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chemeClr val="tx1"/>
                </a:solidFill>
              </a:rPr>
              <a:t>TEN REASONS WHY APPLICATIONS FAIL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743" y="515821"/>
            <a:ext cx="7179014" cy="3394472"/>
          </a:xfrm>
        </p:spPr>
        <p:txBody>
          <a:bodyPr>
            <a:noAutofit/>
          </a:bodyPr>
          <a:lstStyle/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applicant is not eligible for reason of its legal form, lack of charity status, size or geographical remit.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Projects are not well planned.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Applicants do not present their project clearly and concisely on the application form.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applicant fails to demonstrate that they meet the criteria or asks for something the funder will not fund.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Applications are made without monitoring and evaluation processes in place.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budget is problematic and/or unconvincing financial management procedures.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applicant misses the deadline.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form is incomplete or illegible. 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supporting documents are incomplete, inaccurate, out-of-date, contradict the application form or are simply not enclosed.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IE" sz="1400" dirty="0"/>
              <a:t>The applicant is asking for too much</a:t>
            </a:r>
          </a:p>
        </p:txBody>
      </p:sp>
    </p:spTree>
    <p:extLst>
      <p:ext uri="{BB962C8B-B14F-4D97-AF65-F5344CB8AC3E}">
        <p14:creationId xmlns:p14="http://schemas.microsoft.com/office/powerpoint/2010/main" xmlns="" val="425720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277" y="23295"/>
            <a:ext cx="7196305" cy="447472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chemeClr val="tx1"/>
                </a:solidFill>
              </a:rPr>
              <a:t>TEN REASONS WHY APPLICATIONS SUCCEED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830" y="470767"/>
            <a:ext cx="7227651" cy="5002720"/>
          </a:xfrm>
        </p:spPr>
        <p:txBody>
          <a:bodyPr>
            <a:noAutofit/>
          </a:bodyPr>
          <a:lstStyle/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organisation makes an application.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need for the project is strongly evidenced and the applicant convinces the funder that it is the best placed organisation to tackle it.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applicant chooses the most appropriate funders to approach.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applicant researches the funder intensively before an application is made.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application is received by the deadline – fully completed with up-to-date annual report and accounts, governing documents, bank account details and all other relevant enclosures.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applicant has an amiable working relationship with the funder through the application process.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application stands out against other applications for the same pot of money and the funder can see what it is getting for its money.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budget is accurately costed, sources of match funding are in place and the applicant asks for a realistic amount from the funder.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applicant has good governance, management, administration and financial procedures in place. </a:t>
            </a:r>
          </a:p>
          <a:p>
            <a:pPr marL="385763" indent="-385763">
              <a:lnSpc>
                <a:spcPct val="100000"/>
              </a:lnSpc>
              <a:buFont typeface="+mj-lt"/>
              <a:buAutoNum type="arabicPeriod"/>
            </a:pPr>
            <a:r>
              <a:rPr lang="en-IE" sz="1400" dirty="0"/>
              <a:t>The applicant has a good track record in delivering funded projects.</a:t>
            </a:r>
          </a:p>
        </p:txBody>
      </p:sp>
      <p:pic>
        <p:nvPicPr>
          <p:cNvPr id="7170" name="Picture 2" descr="Image result for wi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47046" y="3529711"/>
            <a:ext cx="2224971" cy="177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000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>
                    <a:lumMod val="50000"/>
                  </a:schemeClr>
                </a:solidFill>
              </a:rPr>
              <a:t>Gifts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6606"/>
            <a:ext cx="5968093" cy="3263504"/>
          </a:xfrm>
        </p:spPr>
        <p:txBody>
          <a:bodyPr>
            <a:noAutofit/>
          </a:bodyPr>
          <a:lstStyle/>
          <a:p>
            <a:pPr marL="266700" indent="-266700">
              <a:lnSpc>
                <a:spcPct val="100000"/>
              </a:lnSpc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M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ade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by individuals (or 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corporates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) to further the mission of an organisation</a:t>
            </a:r>
          </a:p>
          <a:p>
            <a:pPr marL="266700" indent="-266700">
              <a:lnSpc>
                <a:spcPct val="100000"/>
              </a:lnSpc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Here the relationship is with a “donor”</a:t>
            </a:r>
            <a:endParaRPr lang="en-IE" alt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Community Fundraising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On street collections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Events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Fundraising Drives/Appeals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Payroll Giving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Telesales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Legacy Campaigns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Crowdfunding/Giving Circles</a:t>
            </a:r>
          </a:p>
          <a:p>
            <a:pPr marL="266700" lvl="1" indent="-266700">
              <a:lnSpc>
                <a:spcPct val="100000"/>
              </a:lnSpc>
            </a:pPr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Corporate</a:t>
            </a:r>
          </a:p>
        </p:txBody>
      </p:sp>
    </p:spTree>
    <p:extLst>
      <p:ext uri="{BB962C8B-B14F-4D97-AF65-F5344CB8AC3E}">
        <p14:creationId xmlns:p14="http://schemas.microsoft.com/office/powerpoint/2010/main" xmlns="" val="38004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>
                    <a:lumMod val="50000"/>
                  </a:schemeClr>
                </a:solidFill>
              </a:rPr>
              <a:t>Grants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606"/>
            <a:ext cx="7240385" cy="3263504"/>
          </a:xfrm>
        </p:spPr>
        <p:txBody>
          <a:bodyPr>
            <a:noAutofit/>
          </a:bodyPr>
          <a:lstStyle/>
          <a:p>
            <a:pPr marL="342900" indent="-342900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R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estricted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funding to deliver specific work</a:t>
            </a:r>
          </a:p>
          <a:p>
            <a:pPr marL="342900" indent="-342900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O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ften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received after an application process</a:t>
            </a:r>
          </a:p>
          <a:p>
            <a:pPr marL="342900" indent="-342900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Here there is a relationship with a “funder”</a:t>
            </a:r>
            <a:endParaRPr lang="en-GB" alt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Trusts &amp; Foundations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Statutory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Local Government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Central Government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European Union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Corporate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International/Diaspora</a:t>
            </a:r>
          </a:p>
          <a:p>
            <a:pPr marL="342900" indent="-342900"/>
            <a:endParaRPr lang="en-IE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052" name="Picture 4" descr="Image result for state gran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71496" y="2580011"/>
            <a:ext cx="3872504" cy="256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269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ervice level agreemen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64704" y="1621520"/>
            <a:ext cx="3579296" cy="268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>
                    <a:lumMod val="50000"/>
                  </a:schemeClr>
                </a:solidFill>
              </a:rPr>
              <a:t>Contracts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749" y="1042488"/>
            <a:ext cx="6528608" cy="3263504"/>
          </a:xfrm>
        </p:spPr>
        <p:txBody>
          <a:bodyPr>
            <a:noAutofit/>
          </a:bodyPr>
          <a:lstStyle/>
          <a:p>
            <a:pPr marL="342900" indent="-342900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U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sually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involve payment for provision of products or services according to agreed terms</a:t>
            </a:r>
          </a:p>
          <a:p>
            <a:pPr marL="342900" indent="-342900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O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ften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between voluntary organisations and public bodies </a:t>
            </a:r>
          </a:p>
          <a:p>
            <a:pPr marL="342900" indent="-342900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R</a:t>
            </a:r>
            <a:r>
              <a:rPr lang="en-GB" sz="1800" dirty="0" smtClean="0">
                <a:solidFill>
                  <a:schemeClr val="tx1">
                    <a:lumMod val="50000"/>
                  </a:schemeClr>
                </a:solidFill>
              </a:rPr>
              <a:t>elationship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here is with a “purchaser”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Public Body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Statutory Agency/Semi State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Procurement/Tendering contract for services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Increasingly Private Sector</a:t>
            </a:r>
          </a:p>
          <a:p>
            <a:pPr marL="342900" lvl="1" indent="-342900"/>
            <a:r>
              <a:rPr lang="en-IE" altLang="en-US" sz="1800" dirty="0">
                <a:solidFill>
                  <a:schemeClr val="tx1">
                    <a:lumMod val="50000"/>
                  </a:schemeClr>
                </a:solidFill>
              </a:rPr>
              <a:t>Increasingly Foundations &amp; Trusts</a:t>
            </a:r>
          </a:p>
          <a:p>
            <a:pPr marL="342900" indent="-342900"/>
            <a:endParaRPr lang="en-IE" alt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0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selling produc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52704" y="2286001"/>
            <a:ext cx="4291297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>
                    <a:lumMod val="50000"/>
                  </a:schemeClr>
                </a:solidFill>
              </a:rPr>
              <a:t>Open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85" y="992021"/>
            <a:ext cx="7202456" cy="2587960"/>
          </a:xfrm>
        </p:spPr>
        <p:txBody>
          <a:bodyPr>
            <a:noAutofit/>
          </a:bodyPr>
          <a:lstStyle/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M</a:t>
            </a:r>
            <a:r>
              <a:rPr lang="en-GB" sz="1600" dirty="0" smtClean="0">
                <a:solidFill>
                  <a:schemeClr val="tx1">
                    <a:lumMod val="50000"/>
                  </a:schemeClr>
                </a:solidFill>
              </a:rPr>
              <a:t>eans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selling products or services to customers</a:t>
            </a:r>
          </a:p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N</a:t>
            </a:r>
            <a:r>
              <a:rPr lang="en-GB" sz="1600" dirty="0" smtClean="0">
                <a:solidFill>
                  <a:schemeClr val="tx1">
                    <a:lumMod val="50000"/>
                  </a:schemeClr>
                </a:solidFill>
              </a:rPr>
              <a:t>ot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as part of a long-term structured contract</a:t>
            </a:r>
          </a:p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Trading and enterprise activity</a:t>
            </a:r>
          </a:p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Providing services or advice for a fee</a:t>
            </a:r>
          </a:p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R</a:t>
            </a:r>
            <a:r>
              <a:rPr lang="en-GB" sz="1600" dirty="0" smtClean="0">
                <a:solidFill>
                  <a:schemeClr val="tx1">
                    <a:lumMod val="50000"/>
                  </a:schemeClr>
                </a:solidFill>
              </a:rPr>
              <a:t>elationship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here is with a “customer”</a:t>
            </a:r>
          </a:p>
          <a:p>
            <a:pPr lvl="1"/>
            <a:r>
              <a:rPr lang="en-IE" altLang="en-US" sz="1600" dirty="0">
                <a:solidFill>
                  <a:schemeClr val="tx1">
                    <a:lumMod val="50000"/>
                  </a:schemeClr>
                </a:solidFill>
              </a:rPr>
              <a:t>Traded Goods &amp; Services</a:t>
            </a:r>
          </a:p>
          <a:p>
            <a:pPr lvl="1"/>
            <a:r>
              <a:rPr lang="en-IE" altLang="en-US" sz="1600" dirty="0">
                <a:solidFill>
                  <a:schemeClr val="tx1">
                    <a:lumMod val="50000"/>
                  </a:schemeClr>
                </a:solidFill>
              </a:rPr>
              <a:t>Cause Marketing</a:t>
            </a:r>
          </a:p>
          <a:p>
            <a:pPr lvl="1"/>
            <a:r>
              <a:rPr lang="en-IE" altLang="en-US" sz="1600" dirty="0">
                <a:solidFill>
                  <a:schemeClr val="tx1">
                    <a:lumMod val="50000"/>
                  </a:schemeClr>
                </a:solidFill>
              </a:rPr>
              <a:t>Social Enterprises</a:t>
            </a:r>
          </a:p>
          <a:p>
            <a:pPr lvl="1"/>
            <a:r>
              <a:rPr lang="en-IE" altLang="en-US" sz="1600" dirty="0">
                <a:solidFill>
                  <a:schemeClr val="tx1">
                    <a:lumMod val="50000"/>
                  </a:schemeClr>
                </a:solidFill>
              </a:rPr>
              <a:t>Charity Shops</a:t>
            </a:r>
          </a:p>
          <a:p>
            <a:pPr lvl="1"/>
            <a:r>
              <a:rPr lang="en-IE" altLang="en-US" sz="1600" dirty="0">
                <a:solidFill>
                  <a:schemeClr val="tx1">
                    <a:lumMod val="50000"/>
                  </a:schemeClr>
                </a:solidFill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xmlns="" val="23206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F56A01-561A-42DD-AE03-33725AD2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991311" y="478564"/>
            <a:ext cx="7299829" cy="427290"/>
          </a:xfrm>
        </p:spPr>
        <p:txBody>
          <a:bodyPr>
            <a:normAutofit fontScale="90000"/>
          </a:bodyPr>
          <a:lstStyle/>
          <a:p>
            <a:r>
              <a:rPr lang="en-IE" cap="none" dirty="0"/>
              <a:t>Project to fund</a:t>
            </a:r>
            <a:br>
              <a:rPr lang="en-IE" cap="none" dirty="0"/>
            </a:br>
            <a:r>
              <a:rPr lang="en-IE" cap="none" dirty="0" smtClean="0"/>
              <a:t>         or</a:t>
            </a:r>
            <a:br>
              <a:rPr lang="en-IE" cap="none" dirty="0" smtClean="0"/>
            </a:br>
            <a:r>
              <a:rPr lang="en-IE" cap="none" dirty="0" smtClean="0"/>
              <a:t>Fund </a:t>
            </a:r>
            <a:r>
              <a:rPr lang="en-IE" cap="none" dirty="0"/>
              <a:t>to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8D2D44-1DD8-4D29-844D-B75A75255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2313144"/>
            <a:ext cx="6447501" cy="1385405"/>
          </a:xfrm>
        </p:spPr>
        <p:txBody>
          <a:bodyPr/>
          <a:lstStyle/>
          <a:p>
            <a:r>
              <a:rPr lang="en-IE" dirty="0"/>
              <a:t>What are your priorities?</a:t>
            </a:r>
          </a:p>
          <a:p>
            <a:r>
              <a:rPr lang="en-IE" dirty="0"/>
              <a:t>What plans do you have you would like to realise and in what timeframe</a:t>
            </a:r>
            <a:r>
              <a:rPr lang="en-IE" dirty="0" smtClean="0"/>
              <a:t>?</a:t>
            </a:r>
          </a:p>
          <a:p>
            <a:r>
              <a:rPr lang="en-IE" dirty="0" smtClean="0"/>
              <a:t>Is your project part of the Ballinamore Area Strategy or does it feed into its priorities</a:t>
            </a:r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A2CD795-100E-4CFA-BD3D-79B000C6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873" y="131030"/>
            <a:ext cx="4454127" cy="231901"/>
          </a:xfrm>
        </p:spPr>
        <p:txBody>
          <a:bodyPr/>
          <a:lstStyle/>
          <a:p>
            <a:pPr marL="171450" lvl="0" indent="-171450" defTabSz="685800">
              <a:lnSpc>
                <a:spcPct val="120000"/>
              </a:lnSpc>
              <a:spcBef>
                <a:spcPts val="75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</a:pPr>
            <a:r>
              <a:rPr lang="en-IE" sz="1500" b="1" dirty="0">
                <a:solidFill>
                  <a:prstClr val="black"/>
                </a:solidFill>
              </a:rPr>
              <a:t>How to approach funding decisions: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238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D4F47-2A2F-4BF3-BC9A-16E1870B8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712068"/>
            <a:ext cx="2118467" cy="2818954"/>
          </a:xfrm>
        </p:spPr>
        <p:txBody>
          <a:bodyPr/>
          <a:lstStyle/>
          <a:p>
            <a:r>
              <a:rPr lang="en-IE" dirty="0"/>
              <a:t>See the document prepared especially for this workshop</a:t>
            </a:r>
          </a:p>
          <a:p>
            <a:r>
              <a:rPr lang="en-IE" dirty="0"/>
              <a:t>Review the Wheel’s </a:t>
            </a:r>
            <a:r>
              <a:rPr lang="en-IE" dirty="0"/>
              <a:t>fundingpoint</a:t>
            </a:r>
            <a:r>
              <a:rPr lang="en-IE" dirty="0"/>
              <a:t> website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8CA763B-C08F-4168-95A0-700D77E66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1951" y="95721"/>
            <a:ext cx="4454127" cy="231901"/>
          </a:xfrm>
        </p:spPr>
        <p:txBody>
          <a:bodyPr/>
          <a:lstStyle/>
          <a:p>
            <a:pPr lvl="0" defTabSz="685800">
              <a:lnSpc>
                <a:spcPct val="120000"/>
              </a:lnSpc>
              <a:spcBef>
                <a:spcPts val="750"/>
              </a:spcBef>
              <a:buClr>
                <a:srgbClr val="B71E42"/>
              </a:buClr>
              <a:buSzPct val="100000"/>
            </a:pPr>
            <a:r>
              <a:rPr lang="en-IE" sz="1500" b="1" dirty="0">
                <a:solidFill>
                  <a:prstClr val="black"/>
                </a:solidFill>
              </a:rPr>
              <a:t>Where to find information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3723" t="9815" r="25000" b="7875"/>
          <a:stretch/>
        </p:blipFill>
        <p:spPr>
          <a:xfrm>
            <a:off x="2785800" y="904672"/>
            <a:ext cx="4130565" cy="311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929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30741"/>
            <a:ext cx="6447501" cy="447472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Sources of grant information</a:t>
            </a:r>
            <a:endParaRPr lang="en-I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17125" y="2694562"/>
            <a:ext cx="3352393" cy="18848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001" y="700393"/>
            <a:ext cx="69747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hlinkClick r:id="rId4"/>
              </a:rPr>
              <a:t>http</a:t>
            </a:r>
            <a:r>
              <a:rPr lang="en-IE" dirty="0">
                <a:hlinkClick r:id="rId4"/>
              </a:rPr>
              <a:t>://</a:t>
            </a:r>
            <a:r>
              <a:rPr lang="en-IE" dirty="0" smtClean="0">
                <a:hlinkClick r:id="rId4"/>
              </a:rPr>
              <a:t>www.failteireland.ie</a:t>
            </a:r>
            <a:endParaRPr lang="en-IE" dirty="0" smtClean="0"/>
          </a:p>
          <a:p>
            <a:endParaRPr lang="en-IE" dirty="0"/>
          </a:p>
          <a:p>
            <a:r>
              <a:rPr lang="en-IE" dirty="0">
                <a:hlinkClick r:id="rId5"/>
              </a:rPr>
              <a:t>https://www.gov.ie/en/organisation/department-of-rural-and-community-development/</a:t>
            </a:r>
            <a:endParaRPr lang="en-IE" dirty="0" smtClean="0"/>
          </a:p>
          <a:p>
            <a:endParaRPr lang="en-IE" dirty="0" smtClean="0">
              <a:hlinkClick r:id="rId6"/>
            </a:endParaRPr>
          </a:p>
          <a:p>
            <a:r>
              <a:rPr lang="en-IE" dirty="0">
                <a:hlinkClick r:id="rId7"/>
              </a:rPr>
              <a:t>https://</a:t>
            </a:r>
            <a:r>
              <a:rPr lang="en-IE" dirty="0" smtClean="0">
                <a:hlinkClick r:id="rId7"/>
              </a:rPr>
              <a:t>www.internationalfundforireland.com</a:t>
            </a:r>
            <a:endParaRPr lang="en-IE" dirty="0"/>
          </a:p>
          <a:p>
            <a:endParaRPr lang="en-IE" dirty="0">
              <a:hlinkClick r:id="rId6"/>
            </a:endParaRPr>
          </a:p>
          <a:p>
            <a:r>
              <a:rPr lang="en-IE" dirty="0" smtClean="0">
                <a:hlinkClick r:id="rId6"/>
              </a:rPr>
              <a:t>https://www.leitrimcoco.ie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>
                <a:hlinkClick r:id="rId8"/>
              </a:rPr>
              <a:t>https</a:t>
            </a:r>
            <a:r>
              <a:rPr lang="en-IE" dirty="0" smtClean="0">
                <a:hlinkClick r:id="rId8"/>
              </a:rPr>
              <a:t>://www.leitrimppn.ie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>
                <a:hlinkClick r:id="rId9"/>
              </a:rPr>
              <a:t>https</a:t>
            </a:r>
            <a:r>
              <a:rPr lang="en-IE" dirty="0" smtClean="0">
                <a:hlinkClick r:id="rId9"/>
              </a:rPr>
              <a:t>://www.pobal.ie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>
                <a:hlinkClick r:id="rId10"/>
              </a:rPr>
              <a:t>https://</a:t>
            </a:r>
            <a:r>
              <a:rPr lang="en-IE" dirty="0" smtClean="0">
                <a:hlinkClick r:id="rId10"/>
              </a:rPr>
              <a:t>www.seai.ie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>
                <a:hlinkClick r:id="rId11"/>
              </a:rPr>
              <a:t>https://www.seupb.eu</a:t>
            </a:r>
            <a:r>
              <a:rPr lang="en-IE" dirty="0">
                <a:hlinkClick r:id="rId11"/>
              </a:rPr>
              <a:t>/</a:t>
            </a:r>
            <a:endParaRPr lang="en-IE" dirty="0" smtClean="0"/>
          </a:p>
          <a:p>
            <a:endParaRPr lang="en-IE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xmlns="" val="405673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6136</TotalTime>
  <Words>1142</Words>
  <Application>Microsoft Office PowerPoint</Application>
  <PresentationFormat>On-screen Show (16:9)</PresentationFormat>
  <Paragraphs>223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Facet</vt:lpstr>
      <vt:lpstr> sources of funding</vt:lpstr>
      <vt:lpstr>General Sources of Funding</vt:lpstr>
      <vt:lpstr>Gifts</vt:lpstr>
      <vt:lpstr>Grants </vt:lpstr>
      <vt:lpstr>Contracts</vt:lpstr>
      <vt:lpstr>Open Market</vt:lpstr>
      <vt:lpstr>Project to fund          or Fund to project</vt:lpstr>
      <vt:lpstr>Slide 8</vt:lpstr>
      <vt:lpstr>Sources of grant information</vt:lpstr>
      <vt:lpstr>WRITING applications</vt:lpstr>
      <vt:lpstr>Types</vt:lpstr>
      <vt:lpstr>Process</vt:lpstr>
      <vt:lpstr>Process</vt:lpstr>
      <vt:lpstr>Common Questions To Expect</vt:lpstr>
      <vt:lpstr>Free Form Applications</vt:lpstr>
      <vt:lpstr>Form Applications</vt:lpstr>
      <vt:lpstr>Tips for Writing A Successful Funding Application</vt:lpstr>
      <vt:lpstr>Tips for Writing A Successful Funding Application</vt:lpstr>
      <vt:lpstr>Once You Submit</vt:lpstr>
      <vt:lpstr>Success V Failure</vt:lpstr>
      <vt:lpstr>TEN REASONS WHY APPLICATIONS FAIL </vt:lpstr>
      <vt:lpstr>TEN REASONS WHY APPLICATIONS SUCCEED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Wheel</dc:title>
  <dc:creator>Hugh O'Reilly</dc:creator>
  <cp:lastModifiedBy>User</cp:lastModifiedBy>
  <cp:revision>77</cp:revision>
  <dcterms:created xsi:type="dcterms:W3CDTF">2017-09-12T10:48:48Z</dcterms:created>
  <dcterms:modified xsi:type="dcterms:W3CDTF">2019-11-05T13:53:17Z</dcterms:modified>
</cp:coreProperties>
</file>